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59" r:id="rId13"/>
    <p:sldId id="279" r:id="rId14"/>
    <p:sldId id="278" r:id="rId15"/>
    <p:sldId id="280" r:id="rId16"/>
    <p:sldId id="261" r:id="rId17"/>
    <p:sldId id="263" r:id="rId18"/>
    <p:sldId id="264" r:id="rId19"/>
    <p:sldId id="265" r:id="rId20"/>
    <p:sldId id="266" r:id="rId21"/>
    <p:sldId id="267" r:id="rId22"/>
    <p:sldId id="268" r:id="rId23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03"/>
    <p:restoredTop sz="94713"/>
  </p:normalViewPr>
  <p:slideViewPr>
    <p:cSldViewPr snapToGrid="0" snapToObjects="1">
      <p:cViewPr>
        <p:scale>
          <a:sx n="162" d="100"/>
          <a:sy n="162" d="100"/>
        </p:scale>
        <p:origin x="168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7/26/19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7/26/19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197" y="1557769"/>
            <a:ext cx="6843348" cy="3479359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674326" y="5156021"/>
            <a:ext cx="68433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 attention, happiness and 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personality profiles are compared to each other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(Behavior,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(Defined a limited world) 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(Manage Behavior and Interaction)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08364" y="2885597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Quarrel/Argue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3408364" y="2190423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7596667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7510041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0127D7B-3CB3-7246-A007-9D727869DE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98406" y="2630903"/>
            <a:ext cx="4751685" cy="2415896"/>
          </a:xfr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1801073" y="2272184"/>
            <a:ext cx="563353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Classroom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Group (4 people)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Noise Level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4855410" y="2878182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4768784" y="2183008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06BD8C29-D044-684F-811F-4C87F7A9238A}"/>
              </a:ext>
            </a:extLst>
          </p:cNvPr>
          <p:cNvSpPr txBox="1">
            <a:spLocks/>
          </p:cNvSpPr>
          <p:nvPr/>
        </p:nvSpPr>
        <p:spPr>
          <a:xfrm>
            <a:off x="838200" y="2865310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5A32E93A-5F85-1549-A49F-4D558AFFFC89}"/>
              </a:ext>
            </a:extLst>
          </p:cNvPr>
          <p:cNvSpPr/>
          <p:nvPr/>
        </p:nvSpPr>
        <p:spPr>
          <a:xfrm>
            <a:off x="838200" y="2170136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600" y="2844981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Quarrel/Argue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8610600" y="214980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" name="Flecha derecha 3">
            <a:extLst>
              <a:ext uri="{FF2B5EF4-FFF2-40B4-BE49-F238E27FC236}">
                <a16:creationId xmlns:a16="http://schemas.microsoft.com/office/drawing/2014/main" id="{8F6CC7EB-F877-8943-B9B5-34E5380ED2E4}"/>
              </a:ext>
            </a:extLst>
          </p:cNvPr>
          <p:cNvSpPr/>
          <p:nvPr/>
        </p:nvSpPr>
        <p:spPr>
          <a:xfrm>
            <a:off x="7516146" y="3908419"/>
            <a:ext cx="44527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ruz 5">
            <a:extLst>
              <a:ext uri="{FF2B5EF4-FFF2-40B4-BE49-F238E27FC236}">
                <a16:creationId xmlns:a16="http://schemas.microsoft.com/office/drawing/2014/main" id="{3F6C96BF-53CA-A94A-B403-1099BE976293}"/>
              </a:ext>
            </a:extLst>
          </p:cNvPr>
          <p:cNvSpPr/>
          <p:nvPr/>
        </p:nvSpPr>
        <p:spPr>
          <a:xfrm>
            <a:off x="4076765" y="3970435"/>
            <a:ext cx="360599" cy="360599"/>
          </a:xfrm>
          <a:prstGeom prst="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25506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365760" y="1772491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(M)</a:t>
            </a:r>
            <a:r>
              <a:rPr lang="en-US" dirty="0" err="1"/>
              <a:t>otivation</a:t>
            </a:r>
            <a:endParaRPr lang="en-US" dirty="0"/>
          </a:p>
          <a:p>
            <a:r>
              <a:rPr lang="en-US" dirty="0"/>
              <a:t>(H)</a:t>
            </a:r>
            <a:r>
              <a:rPr lang="en-US" dirty="0" err="1"/>
              <a:t>appiness</a:t>
            </a:r>
            <a:endParaRPr lang="en-US" dirty="0"/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279134" y="1077317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6131" y="1772491"/>
            <a:ext cx="3165909" cy="2674036"/>
          </a:xfrm>
        </p:spPr>
        <p:txBody>
          <a:bodyPr/>
          <a:lstStyle/>
          <a:p>
            <a:r>
              <a:rPr lang="en-US" dirty="0"/>
              <a:t>Chat        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496131" y="107731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1D375E31-6FD4-5940-89A0-1754790F3685}"/>
              </a:ext>
            </a:extLst>
          </p:cNvPr>
          <p:cNvSpPr txBox="1"/>
          <p:nvPr/>
        </p:nvSpPr>
        <p:spPr>
          <a:xfrm>
            <a:off x="7065838" y="1748169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777DF5DE-3279-974E-AC3D-C2E41F5E9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252" y="1835654"/>
            <a:ext cx="330200" cy="334225"/>
          </a:xfrm>
          <a:prstGeom prst="rect">
            <a:avLst/>
          </a:prstGeom>
        </p:spPr>
      </p:pic>
      <p:sp>
        <p:nvSpPr>
          <p:cNvPr id="45" name="CuadroTexto 44">
            <a:extLst>
              <a:ext uri="{FF2B5EF4-FFF2-40B4-BE49-F238E27FC236}">
                <a16:creationId xmlns:a16="http://schemas.microsoft.com/office/drawing/2014/main" id="{B7B56620-7395-4D4D-8313-858656AA007F}"/>
              </a:ext>
            </a:extLst>
          </p:cNvPr>
          <p:cNvSpPr txBox="1"/>
          <p:nvPr/>
        </p:nvSpPr>
        <p:spPr>
          <a:xfrm>
            <a:off x="7957733" y="1746601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C8546989-45C2-0B44-B43D-F15429E7C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6063" y="1835120"/>
            <a:ext cx="330200" cy="330200"/>
          </a:xfrm>
          <a:prstGeom prst="rect">
            <a:avLst/>
          </a:prstGeom>
        </p:spPr>
      </p:pic>
      <p:sp>
        <p:nvSpPr>
          <p:cNvPr id="47" name="Marcador de contenido 2">
            <a:extLst>
              <a:ext uri="{FF2B5EF4-FFF2-40B4-BE49-F238E27FC236}">
                <a16:creationId xmlns:a16="http://schemas.microsoft.com/office/drawing/2014/main" id="{6C01D398-9C7C-FD47-A70D-242793944810}"/>
              </a:ext>
            </a:extLst>
          </p:cNvPr>
          <p:cNvSpPr txBox="1">
            <a:spLocks/>
          </p:cNvSpPr>
          <p:nvPr/>
        </p:nvSpPr>
        <p:spPr>
          <a:xfrm>
            <a:off x="292444" y="3883013"/>
            <a:ext cx="388662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(O)</a:t>
            </a:r>
            <a:r>
              <a:rPr lang="en-US" dirty="0" err="1"/>
              <a:t>penness</a:t>
            </a:r>
            <a:endParaRPr lang="en-US" dirty="0"/>
          </a:p>
          <a:p>
            <a:r>
              <a:rPr lang="en-US" dirty="0"/>
              <a:t>(C)</a:t>
            </a:r>
            <a:r>
              <a:rPr lang="en-US" dirty="0" err="1"/>
              <a:t>onscientiousness</a:t>
            </a:r>
            <a:endParaRPr lang="en-US" dirty="0"/>
          </a:p>
          <a:p>
            <a:r>
              <a:rPr lang="en-US" dirty="0"/>
              <a:t>(E)</a:t>
            </a:r>
            <a:r>
              <a:rPr lang="en-US" dirty="0" err="1"/>
              <a:t>xtraversion</a:t>
            </a:r>
            <a:endParaRPr lang="en-US" dirty="0"/>
          </a:p>
          <a:p>
            <a:r>
              <a:rPr lang="en-US" dirty="0"/>
              <a:t>(A)</a:t>
            </a:r>
            <a:r>
              <a:rPr lang="en-US" dirty="0" err="1"/>
              <a:t>greeableness</a:t>
            </a:r>
            <a:endParaRPr lang="en-US" dirty="0"/>
          </a:p>
          <a:p>
            <a:r>
              <a:rPr lang="en-US" dirty="0"/>
              <a:t>(N)</a:t>
            </a:r>
            <a:r>
              <a:rPr lang="en-US" dirty="0" err="1"/>
              <a:t>euroticism</a:t>
            </a:r>
            <a:endParaRPr lang="en-US" dirty="0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292444" y="3187839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4D5C64B-2C7D-7044-8CEB-611D52EF1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3410" y="1841369"/>
            <a:ext cx="330200" cy="330200"/>
          </a:xfrm>
          <a:prstGeom prst="rect">
            <a:avLst/>
          </a:prstGeom>
        </p:spPr>
      </p:pic>
      <p:sp>
        <p:nvSpPr>
          <p:cNvPr id="50" name="CuadroTexto 49">
            <a:extLst>
              <a:ext uri="{FF2B5EF4-FFF2-40B4-BE49-F238E27FC236}">
                <a16:creationId xmlns:a16="http://schemas.microsoft.com/office/drawing/2014/main" id="{A48D39DA-B4C7-C346-AE69-72739C5075BE}"/>
              </a:ext>
            </a:extLst>
          </p:cNvPr>
          <p:cNvSpPr txBox="1"/>
          <p:nvPr/>
        </p:nvSpPr>
        <p:spPr>
          <a:xfrm>
            <a:off x="8803797" y="174485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D8D589FB-B721-284E-931A-2CBA69B45859}"/>
              </a:ext>
            </a:extLst>
          </p:cNvPr>
          <p:cNvSpPr txBox="1"/>
          <p:nvPr/>
        </p:nvSpPr>
        <p:spPr>
          <a:xfrm>
            <a:off x="7076055" y="228580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B21C8F80-AC3F-C346-9BEA-742C9D956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3469" y="2373288"/>
            <a:ext cx="330200" cy="334225"/>
          </a:xfrm>
          <a:prstGeom prst="rect">
            <a:avLst/>
          </a:prstGeom>
        </p:spPr>
      </p:pic>
      <p:sp>
        <p:nvSpPr>
          <p:cNvPr id="53" name="CuadroTexto 52">
            <a:extLst>
              <a:ext uri="{FF2B5EF4-FFF2-40B4-BE49-F238E27FC236}">
                <a16:creationId xmlns:a16="http://schemas.microsoft.com/office/drawing/2014/main" id="{B722ED5F-1265-9445-A8A2-280DF78E8D57}"/>
              </a:ext>
            </a:extLst>
          </p:cNvPr>
          <p:cNvSpPr txBox="1"/>
          <p:nvPr/>
        </p:nvSpPr>
        <p:spPr>
          <a:xfrm>
            <a:off x="7967950" y="2284235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54" name="Imagen 53">
            <a:extLst>
              <a:ext uri="{FF2B5EF4-FFF2-40B4-BE49-F238E27FC236}">
                <a16:creationId xmlns:a16="http://schemas.microsoft.com/office/drawing/2014/main" id="{A9F05BEE-8B3A-1844-AE57-F7261B096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280" y="2372754"/>
            <a:ext cx="330200" cy="330200"/>
          </a:xfrm>
          <a:prstGeom prst="rect">
            <a:avLst/>
          </a:prstGeom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5573BAD-77FC-004D-AD62-F9924885ED45}"/>
              </a:ext>
            </a:extLst>
          </p:cNvPr>
          <p:cNvSpPr txBox="1"/>
          <p:nvPr/>
        </p:nvSpPr>
        <p:spPr>
          <a:xfrm>
            <a:off x="8821634" y="2282493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8F10F417-FD1B-634A-AD1D-716BBE725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336" y="2385450"/>
            <a:ext cx="330200" cy="334225"/>
          </a:xfrm>
          <a:prstGeom prst="rect">
            <a:avLst/>
          </a:prstGeom>
        </p:spPr>
      </p:pic>
      <p:sp>
        <p:nvSpPr>
          <p:cNvPr id="58" name="CuadroTexto 57">
            <a:extLst>
              <a:ext uri="{FF2B5EF4-FFF2-40B4-BE49-F238E27FC236}">
                <a16:creationId xmlns:a16="http://schemas.microsoft.com/office/drawing/2014/main" id="{11F8832C-A92A-564A-8849-BCE66D4F37B6}"/>
              </a:ext>
            </a:extLst>
          </p:cNvPr>
          <p:cNvSpPr txBox="1"/>
          <p:nvPr/>
        </p:nvSpPr>
        <p:spPr>
          <a:xfrm>
            <a:off x="7089602" y="2803687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EC73D70-2D60-F644-8E06-B4454629E86B}"/>
              </a:ext>
            </a:extLst>
          </p:cNvPr>
          <p:cNvSpPr txBox="1"/>
          <p:nvPr/>
        </p:nvSpPr>
        <p:spPr>
          <a:xfrm>
            <a:off x="7981497" y="2802119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61" name="Imagen 60">
            <a:extLst>
              <a:ext uri="{FF2B5EF4-FFF2-40B4-BE49-F238E27FC236}">
                <a16:creationId xmlns:a16="http://schemas.microsoft.com/office/drawing/2014/main" id="{4DCDA81E-58BC-7744-B763-2CA41C168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827" y="2890638"/>
            <a:ext cx="330200" cy="33020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D83C0E9A-7B8B-964F-8E1D-1B0D1E551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1883" y="2903334"/>
            <a:ext cx="330200" cy="334225"/>
          </a:xfrm>
          <a:prstGeom prst="rect">
            <a:avLst/>
          </a:prstGeom>
        </p:spPr>
      </p:pic>
      <p:sp>
        <p:nvSpPr>
          <p:cNvPr id="68" name="CuadroTexto 67">
            <a:extLst>
              <a:ext uri="{FF2B5EF4-FFF2-40B4-BE49-F238E27FC236}">
                <a16:creationId xmlns:a16="http://schemas.microsoft.com/office/drawing/2014/main" id="{28340ED4-8A49-BB48-9CC1-C3231412424C}"/>
              </a:ext>
            </a:extLst>
          </p:cNvPr>
          <p:cNvSpPr txBox="1"/>
          <p:nvPr/>
        </p:nvSpPr>
        <p:spPr>
          <a:xfrm>
            <a:off x="8830181" y="2814681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69" name="Imagen 68">
            <a:extLst>
              <a:ext uri="{FF2B5EF4-FFF2-40B4-BE49-F238E27FC236}">
                <a16:creationId xmlns:a16="http://schemas.microsoft.com/office/drawing/2014/main" id="{97B6EEA3-EA29-0B48-BD34-5098A982B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797" y="2897501"/>
            <a:ext cx="330200" cy="330200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BDCF94DA-86D7-5346-82AD-1A2DD89691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511" y="2906756"/>
            <a:ext cx="330200" cy="334225"/>
          </a:xfrm>
          <a:prstGeom prst="rect">
            <a:avLst/>
          </a:prstGeom>
        </p:spPr>
      </p:pic>
      <p:sp>
        <p:nvSpPr>
          <p:cNvPr id="71" name="CuadroTexto 70">
            <a:extLst>
              <a:ext uri="{FF2B5EF4-FFF2-40B4-BE49-F238E27FC236}">
                <a16:creationId xmlns:a16="http://schemas.microsoft.com/office/drawing/2014/main" id="{C8D52B78-1D42-5B4F-92C7-E66B00BF9774}"/>
              </a:ext>
            </a:extLst>
          </p:cNvPr>
          <p:cNvSpPr txBox="1"/>
          <p:nvPr/>
        </p:nvSpPr>
        <p:spPr>
          <a:xfrm>
            <a:off x="9766169" y="2818103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E593CB9C-F9C7-094D-8473-15F282905168}"/>
              </a:ext>
            </a:extLst>
          </p:cNvPr>
          <p:cNvSpPr txBox="1"/>
          <p:nvPr/>
        </p:nvSpPr>
        <p:spPr>
          <a:xfrm>
            <a:off x="10780444" y="2824263"/>
            <a:ext cx="546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iT</a:t>
            </a:r>
            <a:r>
              <a:rPr lang="en-US" dirty="0"/>
              <a:t>  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203CF2A-0601-DB42-88A1-D7D683666090}"/>
              </a:ext>
            </a:extLst>
          </p:cNvPr>
          <p:cNvSpPr txBox="1"/>
          <p:nvPr/>
        </p:nvSpPr>
        <p:spPr>
          <a:xfrm>
            <a:off x="7096810" y="3275715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16D99EB1-0101-AD4C-84F7-8B16EB2D3949}"/>
              </a:ext>
            </a:extLst>
          </p:cNvPr>
          <p:cNvSpPr txBox="1"/>
          <p:nvPr/>
        </p:nvSpPr>
        <p:spPr>
          <a:xfrm>
            <a:off x="7988705" y="3274147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75" name="Imagen 74">
            <a:extLst>
              <a:ext uri="{FF2B5EF4-FFF2-40B4-BE49-F238E27FC236}">
                <a16:creationId xmlns:a16="http://schemas.microsoft.com/office/drawing/2014/main" id="{E124D984-1DC4-F140-8A70-F4FE5B30A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35" y="3362666"/>
            <a:ext cx="330200" cy="3302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CEF36B65-9B66-514D-A709-C1EB8408B997}"/>
              </a:ext>
            </a:extLst>
          </p:cNvPr>
          <p:cNvSpPr txBox="1"/>
          <p:nvPr/>
        </p:nvSpPr>
        <p:spPr>
          <a:xfrm>
            <a:off x="8837389" y="3286709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dirty="0"/>
              <a:t>  </a:t>
            </a:r>
          </a:p>
        </p:txBody>
      </p:sp>
      <p:pic>
        <p:nvPicPr>
          <p:cNvPr id="78" name="Imagen 77">
            <a:extLst>
              <a:ext uri="{FF2B5EF4-FFF2-40B4-BE49-F238E27FC236}">
                <a16:creationId xmlns:a16="http://schemas.microsoft.com/office/drawing/2014/main" id="{42730897-307B-774F-A819-7FB67BADC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369529"/>
            <a:ext cx="330200" cy="330200"/>
          </a:xfrm>
          <a:prstGeom prst="rect">
            <a:avLst/>
          </a:prstGeom>
        </p:spPr>
      </p:pic>
      <p:sp>
        <p:nvSpPr>
          <p:cNvPr id="81" name="CuadroTexto 80">
            <a:extLst>
              <a:ext uri="{FF2B5EF4-FFF2-40B4-BE49-F238E27FC236}">
                <a16:creationId xmlns:a16="http://schemas.microsoft.com/office/drawing/2014/main" id="{5B7F220E-5F51-D345-84C7-6F33EC89B019}"/>
              </a:ext>
            </a:extLst>
          </p:cNvPr>
          <p:cNvSpPr txBox="1"/>
          <p:nvPr/>
        </p:nvSpPr>
        <p:spPr>
          <a:xfrm>
            <a:off x="10711452" y="3296291"/>
            <a:ext cx="633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gT</a:t>
            </a:r>
            <a:r>
              <a:rPr lang="en-US" dirty="0"/>
              <a:t>  </a:t>
            </a:r>
          </a:p>
        </p:txBody>
      </p:sp>
      <p:pic>
        <p:nvPicPr>
          <p:cNvPr id="82" name="Imagen 81">
            <a:extLst>
              <a:ext uri="{FF2B5EF4-FFF2-40B4-BE49-F238E27FC236}">
                <a16:creationId xmlns:a16="http://schemas.microsoft.com/office/drawing/2014/main" id="{013A41FE-6229-5D4E-B4CB-0F3660663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8336" y="3369529"/>
            <a:ext cx="330200" cy="330200"/>
          </a:xfrm>
          <a:prstGeom prst="rect">
            <a:avLst/>
          </a:prstGeom>
        </p:spPr>
      </p:pic>
      <p:sp>
        <p:nvSpPr>
          <p:cNvPr id="83" name="CuadroTexto 82">
            <a:extLst>
              <a:ext uri="{FF2B5EF4-FFF2-40B4-BE49-F238E27FC236}">
                <a16:creationId xmlns:a16="http://schemas.microsoft.com/office/drawing/2014/main" id="{B2B1BD1A-7452-C54C-A4B8-AE1A1B3569E8}"/>
              </a:ext>
            </a:extLst>
          </p:cNvPr>
          <p:cNvSpPr txBox="1"/>
          <p:nvPr/>
        </p:nvSpPr>
        <p:spPr>
          <a:xfrm>
            <a:off x="7096810" y="3802208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4F552194-8A25-8D4D-B690-4C9A0D2B260E}"/>
              </a:ext>
            </a:extLst>
          </p:cNvPr>
          <p:cNvSpPr txBox="1"/>
          <p:nvPr/>
        </p:nvSpPr>
        <p:spPr>
          <a:xfrm>
            <a:off x="7988705" y="3800640"/>
            <a:ext cx="514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</a:t>
            </a:r>
            <a:r>
              <a:rPr lang="en-US" dirty="0"/>
              <a:t>  </a:t>
            </a:r>
          </a:p>
        </p:txBody>
      </p:sp>
      <p:pic>
        <p:nvPicPr>
          <p:cNvPr id="86" name="Imagen 85">
            <a:extLst>
              <a:ext uri="{FF2B5EF4-FFF2-40B4-BE49-F238E27FC236}">
                <a16:creationId xmlns:a16="http://schemas.microsoft.com/office/drawing/2014/main" id="{C7EB7AD2-3A63-494E-83FA-E6DEED3A7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005" y="3896022"/>
            <a:ext cx="330200" cy="330200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7C11B675-98DD-5A48-9525-7ECF04332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3350" y="3894009"/>
            <a:ext cx="330200" cy="334225"/>
          </a:xfrm>
          <a:prstGeom prst="rect">
            <a:avLst/>
          </a:prstGeom>
        </p:spPr>
      </p:pic>
      <p:cxnSp>
        <p:nvCxnSpPr>
          <p:cNvPr id="88" name="Conector recto 87">
            <a:extLst>
              <a:ext uri="{FF2B5EF4-FFF2-40B4-BE49-F238E27FC236}">
                <a16:creationId xmlns:a16="http://schemas.microsoft.com/office/drawing/2014/main" id="{D6CAC68C-B0B8-FE49-B8F0-4F90856AEB32}"/>
              </a:ext>
            </a:extLst>
          </p:cNvPr>
          <p:cNvCxnSpPr>
            <a:cxnSpLocks/>
          </p:cNvCxnSpPr>
          <p:nvPr/>
        </p:nvCxnSpPr>
        <p:spPr>
          <a:xfrm>
            <a:off x="3901440" y="1715688"/>
            <a:ext cx="0" cy="4179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Marcador de contenido 2">
            <a:extLst>
              <a:ext uri="{FF2B5EF4-FFF2-40B4-BE49-F238E27FC236}">
                <a16:creationId xmlns:a16="http://schemas.microsoft.com/office/drawing/2014/main" id="{DEBCC719-E17B-FC44-9F0A-AB7E28416EC2}"/>
              </a:ext>
            </a:extLst>
          </p:cNvPr>
          <p:cNvSpPr txBox="1">
            <a:spLocks/>
          </p:cNvSpPr>
          <p:nvPr/>
        </p:nvSpPr>
        <p:spPr>
          <a:xfrm>
            <a:off x="4531208" y="5325526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        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93" name="Rectángulo redondeado 92">
            <a:extLst>
              <a:ext uri="{FF2B5EF4-FFF2-40B4-BE49-F238E27FC236}">
                <a16:creationId xmlns:a16="http://schemas.microsoft.com/office/drawing/2014/main" id="{B05D8CFD-34B1-F94A-B324-C892E17F367B}"/>
              </a:ext>
            </a:extLst>
          </p:cNvPr>
          <p:cNvSpPr/>
          <p:nvPr/>
        </p:nvSpPr>
        <p:spPr>
          <a:xfrm>
            <a:off x="4531208" y="4630352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</a:t>
            </a: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540E4577-69B9-284E-9755-4F1D95BCBCB4}"/>
              </a:ext>
            </a:extLst>
          </p:cNvPr>
          <p:cNvSpPr txBox="1"/>
          <p:nvPr/>
        </p:nvSpPr>
        <p:spPr>
          <a:xfrm>
            <a:off x="6163655" y="530120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95" name="Imagen 94">
            <a:extLst>
              <a:ext uri="{FF2B5EF4-FFF2-40B4-BE49-F238E27FC236}">
                <a16:creationId xmlns:a16="http://schemas.microsoft.com/office/drawing/2014/main" id="{63E27655-EA66-D944-ACF0-33ED2FB6B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069" y="5388689"/>
            <a:ext cx="330200" cy="334225"/>
          </a:xfrm>
          <a:prstGeom prst="rect">
            <a:avLst/>
          </a:prstGeom>
        </p:spPr>
      </p:pic>
      <p:sp>
        <p:nvSpPr>
          <p:cNvPr id="100" name="CuadroTexto 99">
            <a:extLst>
              <a:ext uri="{FF2B5EF4-FFF2-40B4-BE49-F238E27FC236}">
                <a16:creationId xmlns:a16="http://schemas.microsoft.com/office/drawing/2014/main" id="{24A3AF16-1A36-994D-BDF8-9B45CE1D02E4}"/>
              </a:ext>
            </a:extLst>
          </p:cNvPr>
          <p:cNvSpPr txBox="1"/>
          <p:nvPr/>
        </p:nvSpPr>
        <p:spPr>
          <a:xfrm>
            <a:off x="6165595" y="5812977"/>
            <a:ext cx="4988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</a:t>
            </a:r>
            <a:r>
              <a:rPr lang="en-US" dirty="0"/>
              <a:t>  </a:t>
            </a:r>
          </a:p>
        </p:txBody>
      </p:sp>
      <p:pic>
        <p:nvPicPr>
          <p:cNvPr id="101" name="Imagen 100">
            <a:extLst>
              <a:ext uri="{FF2B5EF4-FFF2-40B4-BE49-F238E27FC236}">
                <a16:creationId xmlns:a16="http://schemas.microsoft.com/office/drawing/2014/main" id="{1C926B77-1629-3846-9E01-865441E43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009" y="5900462"/>
            <a:ext cx="330200" cy="334225"/>
          </a:xfrm>
          <a:prstGeom prst="rect">
            <a:avLst/>
          </a:prstGeom>
        </p:spPr>
      </p:pic>
      <p:sp>
        <p:nvSpPr>
          <p:cNvPr id="106" name="Marcador de contenido 2">
            <a:extLst>
              <a:ext uri="{FF2B5EF4-FFF2-40B4-BE49-F238E27FC236}">
                <a16:creationId xmlns:a16="http://schemas.microsoft.com/office/drawing/2014/main" id="{E51B25E9-4F13-DC43-B4F3-2CD98E3BDE77}"/>
              </a:ext>
            </a:extLst>
          </p:cNvPr>
          <p:cNvSpPr txBox="1">
            <a:spLocks/>
          </p:cNvSpPr>
          <p:nvPr/>
        </p:nvSpPr>
        <p:spPr>
          <a:xfrm>
            <a:off x="7536783" y="5319731"/>
            <a:ext cx="3165909" cy="1246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Action Duration        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07" name="Rectángulo redondeado 106">
            <a:extLst>
              <a:ext uri="{FF2B5EF4-FFF2-40B4-BE49-F238E27FC236}">
                <a16:creationId xmlns:a16="http://schemas.microsoft.com/office/drawing/2014/main" id="{985D2855-13D9-394D-B08B-1F7FCDAE7B1C}"/>
              </a:ext>
            </a:extLst>
          </p:cNvPr>
          <p:cNvSpPr/>
          <p:nvPr/>
        </p:nvSpPr>
        <p:spPr>
          <a:xfrm>
            <a:off x="7607726" y="462455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Other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A888071A-9043-2E42-B2F4-C7BBCD4F5427}"/>
              </a:ext>
            </a:extLst>
          </p:cNvPr>
          <p:cNvSpPr txBox="1"/>
          <p:nvPr/>
        </p:nvSpPr>
        <p:spPr>
          <a:xfrm>
            <a:off x="10312235" y="5295409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sp>
        <p:nvSpPr>
          <p:cNvPr id="110" name="CuadroTexto 109">
            <a:extLst>
              <a:ext uri="{FF2B5EF4-FFF2-40B4-BE49-F238E27FC236}">
                <a16:creationId xmlns:a16="http://schemas.microsoft.com/office/drawing/2014/main" id="{7F2AF9BC-30F0-9C4B-8575-3067841BEDE8}"/>
              </a:ext>
            </a:extLst>
          </p:cNvPr>
          <p:cNvSpPr txBox="1"/>
          <p:nvPr/>
        </p:nvSpPr>
        <p:spPr>
          <a:xfrm>
            <a:off x="9171170" y="5807182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pic>
        <p:nvPicPr>
          <p:cNvPr id="112" name="Imagen 111">
            <a:extLst>
              <a:ext uri="{FF2B5EF4-FFF2-40B4-BE49-F238E27FC236}">
                <a16:creationId xmlns:a16="http://schemas.microsoft.com/office/drawing/2014/main" id="{8C00D259-A363-0C42-9DF0-EAC6AF5F0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598" y="5367899"/>
            <a:ext cx="330200" cy="330200"/>
          </a:xfrm>
          <a:prstGeom prst="rect">
            <a:avLst/>
          </a:prstGeom>
        </p:spPr>
      </p:pic>
      <p:sp>
        <p:nvSpPr>
          <p:cNvPr id="113" name="CuadroTexto 112">
            <a:extLst>
              <a:ext uri="{FF2B5EF4-FFF2-40B4-BE49-F238E27FC236}">
                <a16:creationId xmlns:a16="http://schemas.microsoft.com/office/drawing/2014/main" id="{E59FC434-A0A3-644F-8C7A-FB4F5527C692}"/>
              </a:ext>
            </a:extLst>
          </p:cNvPr>
          <p:cNvSpPr txBox="1"/>
          <p:nvPr/>
        </p:nvSpPr>
        <p:spPr>
          <a:xfrm>
            <a:off x="9503741" y="5812524"/>
            <a:ext cx="481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</a:t>
            </a:r>
            <a:r>
              <a:rPr lang="en-US" dirty="0"/>
              <a:t>  </a:t>
            </a:r>
          </a:p>
        </p:txBody>
      </p:sp>
      <p:pic>
        <p:nvPicPr>
          <p:cNvPr id="114" name="Imagen 113">
            <a:extLst>
              <a:ext uri="{FF2B5EF4-FFF2-40B4-BE49-F238E27FC236}">
                <a16:creationId xmlns:a16="http://schemas.microsoft.com/office/drawing/2014/main" id="{E5B84B44-359E-3A4E-A0FA-14908C11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7104" y="5885014"/>
            <a:ext cx="330200" cy="330200"/>
          </a:xfrm>
          <a:prstGeom prst="rect">
            <a:avLst/>
          </a:prstGeom>
        </p:spPr>
      </p:pic>
      <p:sp>
        <p:nvSpPr>
          <p:cNvPr id="115" name="CuadroTexto 114">
            <a:extLst>
              <a:ext uri="{FF2B5EF4-FFF2-40B4-BE49-F238E27FC236}">
                <a16:creationId xmlns:a16="http://schemas.microsoft.com/office/drawing/2014/main" id="{7EC21AA5-F62A-8E45-8EF8-308478EE04B3}"/>
              </a:ext>
            </a:extLst>
          </p:cNvPr>
          <p:cNvSpPr txBox="1"/>
          <p:nvPr/>
        </p:nvSpPr>
        <p:spPr>
          <a:xfrm>
            <a:off x="10286590" y="5802863"/>
            <a:ext cx="598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</a:t>
            </a:r>
            <a:r>
              <a:rPr lang="en-US" dirty="0"/>
              <a:t>  </a:t>
            </a:r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F8746B6E-14DC-AF4E-8D4A-50DB4F53E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4785" y="5896677"/>
            <a:ext cx="330200" cy="330200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A9C2DE42-D137-B446-B415-87F36FF6D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090" y="5915371"/>
            <a:ext cx="330200" cy="334225"/>
          </a:xfrm>
          <a:prstGeom prst="rect">
            <a:avLst/>
          </a:prstGeom>
        </p:spPr>
      </p:pic>
      <p:sp>
        <p:nvSpPr>
          <p:cNvPr id="118" name="CuadroTexto 117">
            <a:extLst>
              <a:ext uri="{FF2B5EF4-FFF2-40B4-BE49-F238E27FC236}">
                <a16:creationId xmlns:a16="http://schemas.microsoft.com/office/drawing/2014/main" id="{2BDB19F9-74F6-AD44-9B86-C6EC3C69EA37}"/>
              </a:ext>
            </a:extLst>
          </p:cNvPr>
          <p:cNvSpPr txBox="1"/>
          <p:nvPr/>
        </p:nvSpPr>
        <p:spPr>
          <a:xfrm>
            <a:off x="11162748" y="5818835"/>
            <a:ext cx="663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Ns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2" y="1690688"/>
            <a:ext cx="10515599" cy="4549178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904" y="2010285"/>
            <a:ext cx="9674192" cy="35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711" y="2222063"/>
            <a:ext cx="1235777" cy="169478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4686493" y="2762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/>
              <a:t>Schelling, T. C. (1971). Dynamics Model of Segregation. </a:t>
            </a:r>
            <a:r>
              <a:rPr lang="es-US" i="1"/>
              <a:t>Journal of Mathematical Sociology</a:t>
            </a:r>
            <a:r>
              <a:rPr lang="es-US"/>
              <a:t>, </a:t>
            </a:r>
            <a:r>
              <a:rPr lang="es-US" i="1"/>
              <a:t>1</a:t>
            </a:r>
            <a:r>
              <a:rPr lang="es-US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/>
              <a:t> Perez, L., &amp; Dragicevic, S. (2009). An agent-based approach for modeling dynamics of contagious disease spread. </a:t>
            </a:r>
          </a:p>
          <a:p>
            <a:r>
              <a:rPr lang="es-US" i="1"/>
              <a:t>International Journal of Health Geographics</a:t>
            </a:r>
            <a:r>
              <a:rPr lang="es-US"/>
              <a:t>, </a:t>
            </a:r>
            <a:r>
              <a:rPr lang="es-US" i="1"/>
              <a:t>8</a:t>
            </a:r>
            <a:r>
              <a:rPr lang="es-US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Norman, W. T. (1963). Toward an adequate taxonomy of personality attributes. </a:t>
            </a:r>
            <a:r>
              <a:rPr lang="es-US" i="1"/>
              <a:t>Journal of Abnormal and Social Psychology</a:t>
            </a:r>
            <a:r>
              <a:rPr lang="es-US"/>
              <a:t>, </a:t>
            </a:r>
            <a:r>
              <a:rPr lang="es-US" i="1"/>
              <a:t>66</a:t>
            </a:r>
            <a:r>
              <a:rPr lang="es-US"/>
              <a:t>(6), 574–583. </a:t>
            </a:r>
            <a:r>
              <a:rPr lang="es-US">
                <a:hlinkClick r:id="rId2"/>
              </a:rPr>
              <a:t>https://doi.org/10.1037/h0040291</a:t>
            </a:r>
            <a:endParaRPr lang="es-US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/>
              <a:t>Psychology in the Schools</a:t>
            </a:r>
          </a:p>
          <a:p>
            <a:r>
              <a:rPr lang="es-US"/>
              <a:t>[2] Asendorpf, J. B., &amp; Van Aken, M. A. G. (2003). Validity of Big Five Personality Judgments in Childhood: A 9 Year Longitudinal Study. </a:t>
            </a:r>
            <a:r>
              <a:rPr lang="es-US" i="1"/>
              <a:t>European Journal of Personality</a:t>
            </a:r>
            <a:r>
              <a:rPr lang="es-US"/>
              <a:t>, </a:t>
            </a:r>
            <a:r>
              <a:rPr lang="es-US" i="1"/>
              <a:t>17</a:t>
            </a:r>
            <a:r>
              <a:rPr lang="es-US"/>
              <a:t>(1), 1–17. </a:t>
            </a:r>
            <a:r>
              <a:rPr lang="es-US">
                <a:hlinkClick r:id="rId2"/>
              </a:rPr>
              <a:t>https://doi.org/10.1002/per.460</a:t>
            </a:r>
            <a:endParaRPr lang="es-US"/>
          </a:p>
          <a:p>
            <a:r>
              <a:rPr lang="es-US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/>
              <a:t>Journal of Personality and Social Psychology</a:t>
            </a:r>
            <a:r>
              <a:rPr lang="es-US"/>
              <a:t>, </a:t>
            </a:r>
            <a:r>
              <a:rPr lang="es-US" i="1"/>
              <a:t>83</a:t>
            </a:r>
            <a:r>
              <a:rPr lang="es-US"/>
              <a:t>(2), 451–469. https://doi.org/10.1037/0022-3514.83.2.451</a:t>
            </a:r>
          </a:p>
          <a:p>
            <a:endParaRPr lang="es-US"/>
          </a:p>
          <a:p>
            <a:endParaRPr lang="es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based on the Big Five, simulating a classroom?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759</Words>
  <Application>Microsoft Macintosh PowerPoint</Application>
  <PresentationFormat>Panorámica</PresentationFormat>
  <Paragraphs>189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Presentación de PowerPoint</vt:lpstr>
      <vt:lpstr>Agent based models</vt:lpstr>
      <vt:lpstr>Agent based models - Examples</vt:lpstr>
      <vt:lpstr>Presentación de PowerPoint</vt:lpstr>
      <vt:lpstr>Big Five – Personality Trait Model</vt:lpstr>
      <vt:lpstr>Big Five in the classroom</vt:lpstr>
      <vt:lpstr>Presentación de PowerPoint</vt:lpstr>
      <vt:lpstr>Breakfastclub</vt:lpstr>
      <vt:lpstr>Presentación de PowerPoint</vt:lpstr>
      <vt:lpstr>The Agents</vt:lpstr>
      <vt:lpstr>Environment</vt:lpstr>
      <vt:lpstr>Logic</vt:lpstr>
      <vt:lpstr>Logic</vt:lpstr>
      <vt:lpstr>Three phase Analysis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49</cp:revision>
  <cp:lastPrinted>2019-07-26T18:29:29Z</cp:lastPrinted>
  <dcterms:created xsi:type="dcterms:W3CDTF">2019-07-18T18:31:06Z</dcterms:created>
  <dcterms:modified xsi:type="dcterms:W3CDTF">2019-07-27T11:41:00Z</dcterms:modified>
</cp:coreProperties>
</file>